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8"/>
  </p:notesMasterIdLst>
  <p:sldIdLst>
    <p:sldId id="321" r:id="rId2"/>
    <p:sldId id="322" r:id="rId3"/>
    <p:sldId id="348" r:id="rId4"/>
    <p:sldId id="343" r:id="rId5"/>
    <p:sldId id="352" r:id="rId6"/>
    <p:sldId id="349" r:id="rId7"/>
    <p:sldId id="33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50" r:id="rId17"/>
    <p:sldId id="332" r:id="rId18"/>
    <p:sldId id="361" r:id="rId19"/>
    <p:sldId id="362" r:id="rId20"/>
    <p:sldId id="363" r:id="rId21"/>
    <p:sldId id="364" r:id="rId22"/>
    <p:sldId id="351" r:id="rId23"/>
    <p:sldId id="333" r:id="rId24"/>
    <p:sldId id="365" r:id="rId25"/>
    <p:sldId id="366" r:id="rId26"/>
    <p:sldId id="32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7">
          <p15:clr>
            <a:srgbClr val="A4A3A4"/>
          </p15:clr>
        </p15:guide>
        <p15:guide id="2" pos="39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50F1"/>
    <a:srgbClr val="4463CF"/>
    <a:srgbClr val="4464CF"/>
    <a:srgbClr val="F2F2F2"/>
    <a:srgbClr val="FFD653"/>
    <a:srgbClr val="1796FF"/>
    <a:srgbClr val="FFE9A3"/>
    <a:srgbClr val="43AAFF"/>
    <a:srgbClr val="DDEAFB"/>
    <a:srgbClr val="EEE5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66" autoAdjust="0"/>
  </p:normalViewPr>
  <p:slideViewPr>
    <p:cSldViewPr snapToGrid="0" showGuides="1">
      <p:cViewPr varScale="1">
        <p:scale>
          <a:sx n="87" d="100"/>
          <a:sy n="87" d="100"/>
        </p:scale>
        <p:origin x="480" y="77"/>
      </p:cViewPr>
      <p:guideLst>
        <p:guide orient="horz" pos="2247"/>
        <p:guide pos="39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319" cy="7631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3BD46-AD03-4C9B-A423-C9B251EC40AD}" type="datetimeFigureOut">
              <a:rPr lang="zh-CN" altLang="en-US" smtClean="0"/>
              <a:t>2019/10/15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70C9C-A788-481C-BDC3-DCC50C2693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2019 VanTop All Rights Reserved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AE16-A976-4F60-B82F-30389BD16A2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95740" cy="522605"/>
          </a:xfrm>
        </p:spPr>
        <p:txBody>
          <a:bodyPr/>
          <a:lstStyle>
            <a:lvl1pPr>
              <a:defRPr>
                <a:solidFill>
                  <a:srgbClr val="3350F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95740" cy="522605"/>
          </a:xfrm>
        </p:spPr>
        <p:txBody>
          <a:bodyPr/>
          <a:lstStyle>
            <a:lvl1pPr>
              <a:defRPr>
                <a:solidFill>
                  <a:srgbClr val="3350F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B7A25F2-974B-4339-A3A4-FCE1DFD3CF3C}" type="datetime1">
              <a:rPr lang="zh-CN" altLang="fr-FR" smtClean="0"/>
              <a:t>2019/10/15</a:t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AE16-A976-4F60-B82F-30389BD16A2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标题，文本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6998335" y="302260"/>
            <a:ext cx="5086985" cy="6485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 userDrawn="1"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-6773" y="-33862"/>
            <a:ext cx="12198773" cy="6917259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 userDrawn="1"/>
        </p:nvPicPr>
        <p:blipFill>
          <a:blip r:embed="rId3" cstate="print">
            <a:alphaModFix amt="80000"/>
          </a:blip>
          <a:stretch>
            <a:fillRect/>
          </a:stretch>
        </p:blipFill>
        <p:spPr>
          <a:xfrm>
            <a:off x="-6773" y="-33862"/>
            <a:ext cx="12198773" cy="691725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8" y="2542789"/>
            <a:ext cx="3296603" cy="1271394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308100" y="3669000"/>
            <a:ext cx="8375227" cy="703493"/>
          </a:xfrm>
        </p:spPr>
        <p:txBody>
          <a:bodyPr/>
          <a:lstStyle>
            <a:lvl1pPr>
              <a:lnSpc>
                <a:spcPct val="100000"/>
              </a:lnSpc>
              <a:defRPr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08100" y="6059692"/>
            <a:ext cx="8382000" cy="406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281" y="-9400"/>
            <a:ext cx="12191436" cy="6856836"/>
          </a:xfrm>
          <a:prstGeom prst="rect">
            <a:avLst/>
          </a:prstGeom>
          <a:solidFill>
            <a:srgbClr val="446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矩形 2"/>
          <p:cNvSpPr/>
          <p:nvPr userDrawn="1"/>
        </p:nvSpPr>
        <p:spPr>
          <a:xfrm>
            <a:off x="283" y="2969008"/>
            <a:ext cx="12191436" cy="3888587"/>
          </a:xfrm>
          <a:custGeom>
            <a:avLst/>
            <a:gdLst>
              <a:gd name="connsiteX0" fmla="*/ 0 w 12192000"/>
              <a:gd name="connsiteY0" fmla="*/ 0 h 4091411"/>
              <a:gd name="connsiteX1" fmla="*/ 12192000 w 12192000"/>
              <a:gd name="connsiteY1" fmla="*/ 0 h 4091411"/>
              <a:gd name="connsiteX2" fmla="*/ 12192000 w 12192000"/>
              <a:gd name="connsiteY2" fmla="*/ 4091411 h 4091411"/>
              <a:gd name="connsiteX3" fmla="*/ 0 w 12192000"/>
              <a:gd name="connsiteY3" fmla="*/ 4091411 h 4091411"/>
              <a:gd name="connsiteX4" fmla="*/ 0 w 12192000"/>
              <a:gd name="connsiteY4" fmla="*/ 0 h 4091411"/>
              <a:gd name="connsiteX0-1" fmla="*/ 0 w 12192000"/>
              <a:gd name="connsiteY0-2" fmla="*/ 1079500 h 4091411"/>
              <a:gd name="connsiteX1-3" fmla="*/ 12192000 w 12192000"/>
              <a:gd name="connsiteY1-4" fmla="*/ 0 h 4091411"/>
              <a:gd name="connsiteX2-5" fmla="*/ 12192000 w 12192000"/>
              <a:gd name="connsiteY2-6" fmla="*/ 4091411 h 4091411"/>
              <a:gd name="connsiteX3-7" fmla="*/ 0 w 12192000"/>
              <a:gd name="connsiteY3-8" fmla="*/ 4091411 h 4091411"/>
              <a:gd name="connsiteX4-9" fmla="*/ 0 w 12192000"/>
              <a:gd name="connsiteY4-10" fmla="*/ 1079500 h 40914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4091411">
                <a:moveTo>
                  <a:pt x="0" y="1079500"/>
                </a:moveTo>
                <a:lnTo>
                  <a:pt x="12192000" y="0"/>
                </a:lnTo>
                <a:lnTo>
                  <a:pt x="12192000" y="4091411"/>
                </a:lnTo>
                <a:lnTo>
                  <a:pt x="0" y="4091411"/>
                </a:lnTo>
                <a:lnTo>
                  <a:pt x="0" y="10795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3" name="图片 32" descr="图片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5107" y="310688"/>
            <a:ext cx="1772920" cy="6780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6410" y="1433195"/>
            <a:ext cx="1371600" cy="30937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 flipH="1" flipV="1">
            <a:off x="0" y="-9525"/>
            <a:ext cx="12190730" cy="6867525"/>
            <a:chOff x="0" y="-15"/>
            <a:chExt cx="19198" cy="10815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-15"/>
              <a:ext cx="19199" cy="10798"/>
            </a:xfrm>
            <a:prstGeom prst="rect">
              <a:avLst/>
            </a:prstGeom>
            <a:solidFill>
              <a:srgbClr val="4464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" name="矩形 2"/>
            <p:cNvSpPr/>
            <p:nvPr userDrawn="1"/>
          </p:nvSpPr>
          <p:spPr>
            <a:xfrm>
              <a:off x="0" y="4676"/>
              <a:ext cx="19199" cy="6124"/>
            </a:xfrm>
            <a:custGeom>
              <a:avLst/>
              <a:gdLst>
                <a:gd name="connsiteX0" fmla="*/ 0 w 12192000"/>
                <a:gd name="connsiteY0" fmla="*/ 0 h 4091411"/>
                <a:gd name="connsiteX1" fmla="*/ 12192000 w 12192000"/>
                <a:gd name="connsiteY1" fmla="*/ 0 h 4091411"/>
                <a:gd name="connsiteX2" fmla="*/ 12192000 w 12192000"/>
                <a:gd name="connsiteY2" fmla="*/ 4091411 h 4091411"/>
                <a:gd name="connsiteX3" fmla="*/ 0 w 12192000"/>
                <a:gd name="connsiteY3" fmla="*/ 4091411 h 4091411"/>
                <a:gd name="connsiteX4" fmla="*/ 0 w 12192000"/>
                <a:gd name="connsiteY4" fmla="*/ 0 h 4091411"/>
                <a:gd name="connsiteX0-1" fmla="*/ 0 w 12192000"/>
                <a:gd name="connsiteY0-2" fmla="*/ 1079500 h 4091411"/>
                <a:gd name="connsiteX1-3" fmla="*/ 12192000 w 12192000"/>
                <a:gd name="connsiteY1-4" fmla="*/ 0 h 4091411"/>
                <a:gd name="connsiteX2-5" fmla="*/ 12192000 w 12192000"/>
                <a:gd name="connsiteY2-6" fmla="*/ 4091411 h 4091411"/>
                <a:gd name="connsiteX3-7" fmla="*/ 0 w 12192000"/>
                <a:gd name="connsiteY3-8" fmla="*/ 4091411 h 4091411"/>
                <a:gd name="connsiteX4-9" fmla="*/ 0 w 12192000"/>
                <a:gd name="connsiteY4-10" fmla="*/ 1079500 h 409141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192000" h="4091411">
                  <a:moveTo>
                    <a:pt x="0" y="1079500"/>
                  </a:moveTo>
                  <a:lnTo>
                    <a:pt x="12192000" y="0"/>
                  </a:lnTo>
                  <a:lnTo>
                    <a:pt x="12192000" y="4091411"/>
                  </a:lnTo>
                  <a:lnTo>
                    <a:pt x="0" y="4091411"/>
                  </a:lnTo>
                  <a:lnTo>
                    <a:pt x="0" y="10795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13610" y="3932555"/>
            <a:ext cx="8529320" cy="648335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 userDrawn="1"/>
        </p:nvSpPr>
        <p:spPr>
          <a:xfrm>
            <a:off x="2213610" y="2919730"/>
            <a:ext cx="1900555" cy="648335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zh-CN" smtClean="0">
                <a:solidFill>
                  <a:srgbClr val="4464CF"/>
                </a:solidFill>
              </a:rPr>
              <a:t>PART</a:t>
            </a:r>
          </a:p>
        </p:txBody>
      </p:sp>
      <p:sp>
        <p:nvSpPr>
          <p:cNvPr id="5" name="标题 1"/>
          <p:cNvSpPr>
            <a:spLocks noGrp="1"/>
          </p:cNvSpPr>
          <p:nvPr userDrawn="1"/>
        </p:nvSpPr>
        <p:spPr>
          <a:xfrm>
            <a:off x="1670050" y="2919730"/>
            <a:ext cx="2729230" cy="648335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endParaRPr lang="en-US" altLang="zh-CN" smtClean="0">
              <a:solidFill>
                <a:srgbClr val="4464C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616" y="484685"/>
            <a:ext cx="1509686" cy="322700"/>
          </a:xfrm>
          <a:prstGeom prst="rect">
            <a:avLst/>
          </a:prstGeom>
        </p:spPr>
      </p:pic>
      <p:sp>
        <p:nvSpPr>
          <p:cNvPr id="25" name="页脚占位符 1"/>
          <p:cNvSpPr>
            <a:spLocks noGrp="1"/>
          </p:cNvSpPr>
          <p:nvPr userDrawn="1"/>
        </p:nvSpPr>
        <p:spPr>
          <a:xfrm>
            <a:off x="5731859" y="6356350"/>
            <a:ext cx="5306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buSzTx/>
              <a:buFontTx/>
            </a:pPr>
            <a:r>
              <a:rPr lang="en-US" altLang="zh-CN" sz="10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©2019 </a:t>
            </a:r>
            <a:r>
              <a:rPr lang="zh-CN" altLang="en-US" sz="1000" i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深圳万拓科技创新有限公司版权所有</a:t>
            </a:r>
            <a:endParaRPr lang="zh-CN" altLang="en-US" sz="10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1088370" y="6487160"/>
            <a:ext cx="381635" cy="102870"/>
            <a:chOff x="5084" y="5029"/>
            <a:chExt cx="601" cy="162"/>
          </a:xfrm>
        </p:grpSpPr>
        <p:sp>
          <p:nvSpPr>
            <p:cNvPr id="12" name="椭圆 11"/>
            <p:cNvSpPr/>
            <p:nvPr userDrawn="1"/>
          </p:nvSpPr>
          <p:spPr>
            <a:xfrm>
              <a:off x="5084" y="5029"/>
              <a:ext cx="163" cy="1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5297" y="5029"/>
              <a:ext cx="163" cy="1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5523" y="5029"/>
              <a:ext cx="163" cy="163"/>
            </a:xfrm>
            <a:prstGeom prst="ellipse">
              <a:avLst/>
            </a:prstGeom>
            <a:solidFill>
              <a:srgbClr val="179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lum bright="94000"/>
          </a:blip>
          <a:stretch>
            <a:fillRect/>
          </a:stretch>
        </p:blipFill>
        <p:spPr>
          <a:xfrm>
            <a:off x="7922260" y="570230"/>
            <a:ext cx="2592070" cy="370840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 userDrawn="1"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-6985" y="-34290"/>
            <a:ext cx="12225020" cy="6895465"/>
          </a:xfrm>
          <a:prstGeom prst="rect">
            <a:avLst/>
          </a:prstGeom>
        </p:spPr>
      </p:pic>
      <p:pic>
        <p:nvPicPr>
          <p:cNvPr id="469" name="Picture" descr="Picture"/>
          <p:cNvPicPr>
            <a:picLocks noChangeAspect="1"/>
          </p:cNvPicPr>
          <p:nvPr userDrawn="1"/>
        </p:nvPicPr>
        <p:blipFill>
          <a:blip r:embed="rId4" cstate="print">
            <a:alphaModFix amt="80000"/>
          </a:blip>
          <a:stretch>
            <a:fillRect/>
          </a:stretch>
        </p:blipFill>
        <p:spPr>
          <a:xfrm>
            <a:off x="-6985" y="-34290"/>
            <a:ext cx="12225020" cy="689483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4794250" y="3677920"/>
            <a:ext cx="2594610" cy="1063625"/>
            <a:chOff x="7387" y="5631"/>
            <a:chExt cx="4480" cy="1836"/>
          </a:xfrm>
        </p:grpSpPr>
        <p:pic>
          <p:nvPicPr>
            <p:cNvPr id="2" name="图片 1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" y="5631"/>
              <a:ext cx="4320" cy="166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>
              <a:lum bright="78000"/>
            </a:blip>
            <a:stretch>
              <a:fillRect/>
            </a:stretch>
          </p:blipFill>
          <p:spPr>
            <a:xfrm>
              <a:off x="7387" y="6903"/>
              <a:ext cx="4481" cy="565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 userDrawn="1"/>
        </p:nvGrpSpPr>
        <p:grpSpPr>
          <a:xfrm>
            <a:off x="9918700" y="2843213"/>
            <a:ext cx="476885" cy="476885"/>
            <a:chOff x="15066" y="3820"/>
            <a:chExt cx="1880" cy="1880"/>
          </a:xfrm>
        </p:grpSpPr>
        <p:pic>
          <p:nvPicPr>
            <p:cNvPr id="3313" name="Picture" descr="Picture"/>
            <p:cNvPicPr>
              <a:picLocks noChangeAspect="1"/>
            </p:cNvPicPr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 rot="10800000">
              <a:off x="15066" y="3820"/>
              <a:ext cx="1880" cy="1880"/>
            </a:xfrm>
            <a:prstGeom prst="rect">
              <a:avLst/>
            </a:prstGeom>
          </p:spPr>
        </p:pic>
        <p:pic>
          <p:nvPicPr>
            <p:cNvPr id="8" name="Picture" descr="Picture"/>
            <p:cNvPicPr>
              <a:picLocks noChangeAspect="1"/>
            </p:cNvPicPr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 rot="5400000">
              <a:off x="15621" y="4314"/>
              <a:ext cx="1029" cy="892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 userDrawn="1"/>
        </p:nvGrpSpPr>
        <p:grpSpPr>
          <a:xfrm flipH="1">
            <a:off x="1748155" y="2843213"/>
            <a:ext cx="476885" cy="476885"/>
            <a:chOff x="15066" y="3820"/>
            <a:chExt cx="1880" cy="1880"/>
          </a:xfrm>
        </p:grpSpPr>
        <p:pic>
          <p:nvPicPr>
            <p:cNvPr id="11" name="Picture" descr="Picture"/>
            <p:cNvPicPr>
              <a:picLocks noChangeAspect="1"/>
            </p:cNvPicPr>
            <p:nvPr/>
          </p:nvPicPr>
          <p:blipFill>
            <a:blip r:embed="rId7" cstate="print">
              <a:alphaModFix/>
            </a:blip>
            <a:stretch>
              <a:fillRect/>
            </a:stretch>
          </p:blipFill>
          <p:spPr>
            <a:xfrm rot="10800000">
              <a:off x="15066" y="3820"/>
              <a:ext cx="1880" cy="1880"/>
            </a:xfrm>
            <a:prstGeom prst="rect">
              <a:avLst/>
            </a:prstGeom>
          </p:spPr>
        </p:pic>
        <p:pic>
          <p:nvPicPr>
            <p:cNvPr id="12" name="Picture" descr="Picture"/>
            <p:cNvPicPr>
              <a:picLocks noChangeAspect="1"/>
            </p:cNvPicPr>
            <p:nvPr/>
          </p:nvPicPr>
          <p:blipFill>
            <a:blip r:embed="rId8" cstate="print">
              <a:alphaModFix/>
            </a:blip>
            <a:stretch>
              <a:fillRect/>
            </a:stretch>
          </p:blipFill>
          <p:spPr>
            <a:xfrm rot="5400000">
              <a:off x="15621" y="4314"/>
              <a:ext cx="1029" cy="892"/>
            </a:xfrm>
            <a:prstGeom prst="rect">
              <a:avLst/>
            </a:prstGeom>
          </p:spPr>
        </p:pic>
      </p:grp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885950" y="2292985"/>
            <a:ext cx="8420100" cy="1577340"/>
          </a:xfrm>
          <a:prstGeom prst="rect">
            <a:avLst/>
          </a:prstGeom>
        </p:spPr>
      </p:pic>
      <p:sp>
        <p:nvSpPr>
          <p:cNvPr id="7" name="矩形 11"/>
          <p:cNvSpPr/>
          <p:nvPr userDrawn="1"/>
        </p:nvSpPr>
        <p:spPr>
          <a:xfrm>
            <a:off x="1753553" y="5915025"/>
            <a:ext cx="8647112" cy="5715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just">
              <a:lnSpc>
                <a:spcPts val="1875"/>
              </a:lnSpc>
            </a:pPr>
            <a:r>
              <a:rPr lang="zh-CN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本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文档</a:t>
            </a:r>
            <a:r>
              <a:rPr lang="zh-CN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中出现的任何文字叙述、文档格式、插图、照片、方法、过程等内容，除另有特别注明，版权均属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于深圳万拓科技创新有限公司</a:t>
            </a:r>
            <a:r>
              <a:rPr lang="zh-CN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所有，受到有关产权及版权法保护。任何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非本</a:t>
            </a:r>
            <a:r>
              <a:rPr lang="zh-CN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单位和个人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，</a:t>
            </a:r>
            <a:r>
              <a:rPr lang="zh-CN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未经书面授权许可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，</a:t>
            </a:r>
            <a:r>
              <a:rPr lang="zh-CN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不得复制或引用本文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档</a:t>
            </a:r>
            <a:r>
              <a:rPr lang="zh-CN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的任何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内容</a:t>
            </a:r>
            <a:r>
              <a:rPr lang="zh-CN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（包括电子形式或非电子形式）。</a:t>
            </a:r>
          </a:p>
        </p:txBody>
      </p:sp>
      <p:sp>
        <p:nvSpPr>
          <p:cNvPr id="14" name="矩形 12"/>
          <p:cNvSpPr/>
          <p:nvPr userDrawn="1"/>
        </p:nvSpPr>
        <p:spPr>
          <a:xfrm>
            <a:off x="5442903" y="5405438"/>
            <a:ext cx="1316037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charset="-122"/>
              </a:rPr>
              <a:t>版 权 声 明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616" y="484685"/>
            <a:ext cx="1509686" cy="3227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96625" y="6356350"/>
            <a:ext cx="8515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AE16-A976-4F60-B82F-30389BD16A2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页脚占位符 1"/>
          <p:cNvSpPr>
            <a:spLocks noGrp="1"/>
          </p:cNvSpPr>
          <p:nvPr userDrawn="1"/>
        </p:nvSpPr>
        <p:spPr>
          <a:xfrm>
            <a:off x="5731859" y="6356350"/>
            <a:ext cx="53066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buClrTx/>
              <a:buSzTx/>
              <a:buFontTx/>
            </a:pPr>
            <a:r>
              <a:rPr lang="en-US" altLang="zh-CN" sz="1000" i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©2019 </a:t>
            </a:r>
            <a:r>
              <a:rPr lang="zh-CN" altLang="en-US" sz="1000" i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深圳万拓科技创新有限公司版权所有</a:t>
            </a:r>
            <a:endParaRPr lang="zh-CN" altLang="en-US" sz="1000" i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1088370" y="6487160"/>
            <a:ext cx="381635" cy="102870"/>
            <a:chOff x="5084" y="5029"/>
            <a:chExt cx="601" cy="162"/>
          </a:xfrm>
        </p:grpSpPr>
        <p:sp>
          <p:nvSpPr>
            <p:cNvPr id="7" name="椭圆 6"/>
            <p:cNvSpPr/>
            <p:nvPr userDrawn="1"/>
          </p:nvSpPr>
          <p:spPr>
            <a:xfrm>
              <a:off x="5084" y="5029"/>
              <a:ext cx="163" cy="1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 userDrawn="1"/>
          </p:nvSpPr>
          <p:spPr>
            <a:xfrm>
              <a:off x="5297" y="5029"/>
              <a:ext cx="163" cy="1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5523" y="5029"/>
              <a:ext cx="163" cy="16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0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95740" cy="62611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3350F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OA</a:t>
            </a:r>
            <a:r>
              <a:rPr lang="zh-CN" altLang="en-US" dirty="0" smtClean="0"/>
              <a:t>使用培训手册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流程处理</a:t>
            </a:r>
            <a:endParaRPr lang="zh-CN" alt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931866" y="1055346"/>
            <a:ext cx="103838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该页面显示流程的具体内容，根据实际情况，点击鼠标右键，选择菜单中相应的标签，对流程进行处理，填写业务信息内容，审批意见可以写在下方的签字意见栏内。</a:t>
            </a: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1866" y="1961626"/>
            <a:ext cx="10665188" cy="417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1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查看流程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011385"/>
            <a:ext cx="10750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点击左上方页签中的流程图，可以查看流程的图示，方框表示流程需要流转的节点，橙色的方框表示流程所在位置，线条表示流转的过程。</a:t>
            </a: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8" y="1966037"/>
            <a:ext cx="10603986" cy="4436770"/>
          </a:xfrm>
          <a:prstGeom prst="rect">
            <a:avLst/>
          </a:prstGeom>
        </p:spPr>
      </p:pic>
      <p:sp>
        <p:nvSpPr>
          <p:cNvPr id="5" name="矩形标注 9"/>
          <p:cNvSpPr>
            <a:spLocks noChangeArrowheads="1"/>
          </p:cNvSpPr>
          <p:nvPr/>
        </p:nvSpPr>
        <p:spPr bwMode="auto">
          <a:xfrm>
            <a:off x="2384594" y="2427250"/>
            <a:ext cx="2016224" cy="648512"/>
          </a:xfrm>
          <a:prstGeom prst="wedgeRectCallout">
            <a:avLst>
              <a:gd name="adj1" fmla="val 44935"/>
              <a:gd name="adj2" fmla="val 145161"/>
            </a:avLst>
          </a:prstGeom>
          <a:solidFill>
            <a:schemeClr val="bg1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以图形化的形式直观显示流程过程，橙色的方框表示流程目前所在的环节。</a:t>
            </a:r>
          </a:p>
        </p:txBody>
      </p:sp>
    </p:spTree>
    <p:extLst>
      <p:ext uri="{BB962C8B-B14F-4D97-AF65-F5344CB8AC3E}">
        <p14:creationId xmlns:p14="http://schemas.microsoft.com/office/powerpoint/2010/main" val="859997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查看流程状态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979670"/>
            <a:ext cx="102489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点击左上方页签中的流程状态，可以查看流程的日志，详细列出流程的操作状态和流程处理时间。</a:t>
            </a: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107"/>
            <a:ext cx="10767646" cy="4667507"/>
          </a:xfrm>
          <a:prstGeom prst="rect">
            <a:avLst/>
          </a:prstGeom>
        </p:spPr>
      </p:pic>
      <p:sp>
        <p:nvSpPr>
          <p:cNvPr id="5" name="矩形标注 8"/>
          <p:cNvSpPr>
            <a:spLocks noChangeArrowheads="1"/>
          </p:cNvSpPr>
          <p:nvPr/>
        </p:nvSpPr>
        <p:spPr bwMode="auto">
          <a:xfrm>
            <a:off x="7614138" y="5308634"/>
            <a:ext cx="3472962" cy="463846"/>
          </a:xfrm>
          <a:prstGeom prst="wedgeRectCallout">
            <a:avLst>
              <a:gd name="adj1" fmla="val -53339"/>
              <a:gd name="adj2" fmla="val -207480"/>
            </a:avLst>
          </a:prstGeom>
          <a:solidFill>
            <a:schemeClr val="bg1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这里列出了流程已经处理的及当前需要处理的人员、状态和时间</a:t>
            </a:r>
          </a:p>
        </p:txBody>
      </p:sp>
    </p:spTree>
    <p:extLst>
      <p:ext uri="{BB962C8B-B14F-4D97-AF65-F5344CB8AC3E}">
        <p14:creationId xmlns:p14="http://schemas.microsoft.com/office/powerpoint/2010/main" val="96147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查看流程相关资源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835089"/>
            <a:ext cx="10750062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点击左上方页签中的相关资源，可以查看该流程关联到的流程、文档、附件。</a:t>
            </a: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440000"/>
            <a:ext cx="10574215" cy="4837708"/>
          </a:xfrm>
          <a:prstGeom prst="rect">
            <a:avLst/>
          </a:prstGeom>
        </p:spPr>
      </p:pic>
      <p:sp>
        <p:nvSpPr>
          <p:cNvPr id="5" name="矩形标注 8">
            <a:extLst>
              <a:ext uri="{FF2B5EF4-FFF2-40B4-BE49-F238E27FC236}">
                <a16:creationId xmlns:a16="http://schemas.microsoft.com/office/drawing/2014/main" id="{B140CD6D-B81C-4F81-889E-B9B5B84AA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879" y="3165122"/>
            <a:ext cx="3983252" cy="279180"/>
          </a:xfrm>
          <a:prstGeom prst="wedgeRectCallout">
            <a:avLst>
              <a:gd name="adj1" fmla="val -56791"/>
              <a:gd name="adj2" fmla="val -169930"/>
            </a:avLst>
          </a:prstGeom>
          <a:solidFill>
            <a:schemeClr val="bg1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这里列出了流程中关联到的所有流程、文档以及附件</a:t>
            </a:r>
          </a:p>
        </p:txBody>
      </p:sp>
    </p:spTree>
    <p:extLst>
      <p:ext uri="{BB962C8B-B14F-4D97-AF65-F5344CB8AC3E}">
        <p14:creationId xmlns:p14="http://schemas.microsoft.com/office/powerpoint/2010/main" val="348095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我的请求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887730"/>
            <a:ext cx="106005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400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itchFamily="34" charset="-128"/>
                <a:sym typeface="Arial" panose="020B0604020202020204" pitchFamily="34" charset="0"/>
              </a:rPr>
              <a:t>点击左侧菜单的“我的请求”，可以查看您发起的所有流程。从这里可以看到流程当前审批节点，以及未操作审批人是谁。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0335"/>
            <a:ext cx="9967546" cy="49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91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查询流程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7585" y="958297"/>
            <a:ext cx="1094487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400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itchFamily="34" charset="-128"/>
                <a:sym typeface="Arial" panose="020B0604020202020204" pitchFamily="34" charset="0"/>
              </a:rPr>
              <a:t>点击左侧菜单的“查询流程”按钮，输入相关的搜索条件，点击右上方的“搜索”按钮，</a:t>
            </a:r>
            <a:endParaRPr lang="en-US" altLang="zh-CN" sz="1400" kern="0" dirty="0">
              <a:latin typeface="Arial" panose="020B0604020202020204" pitchFamily="34" charset="0"/>
              <a:ea typeface="黑体" panose="02010609060101010101" pitchFamily="49" charset="-122"/>
              <a:cs typeface="Arial Unicode MS" pitchFamily="34" charset="-128"/>
              <a:sym typeface="Arial" panose="020B0604020202020204" pitchFamily="34" charset="0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400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itchFamily="34" charset="-128"/>
                <a:sym typeface="Arial" panose="020B0604020202020204" pitchFamily="34" charset="0"/>
              </a:rPr>
              <a:t>或者鼠标右键选择“搜索”按钮（不设置条件搜索到的是您有权限看到的所有流程）。</a:t>
            </a: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7585" y="1659806"/>
            <a:ext cx="10608645" cy="47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11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 userDrawn="1"/>
        </p:nvSpPr>
        <p:spPr>
          <a:xfrm>
            <a:off x="3280410" y="3386455"/>
            <a:ext cx="2558415" cy="648335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665" dirty="0" smtClean="0">
                <a:solidFill>
                  <a:srgbClr val="3350F1"/>
                </a:solidFill>
              </a:rPr>
              <a:t>PRAT 0</a:t>
            </a:r>
            <a:r>
              <a:rPr lang="en-US" altLang="zh-CN" sz="2665" dirty="0" smtClean="0">
                <a:solidFill>
                  <a:srgbClr val="3350F1"/>
                </a:solidFill>
              </a:rPr>
              <a:t>3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1379855" y="2058035"/>
          <a:ext cx="1781175" cy="2720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标题 10"/>
          <p:cNvSpPr>
            <a:spLocks noGrp="1"/>
          </p:cNvSpPr>
          <p:nvPr/>
        </p:nvSpPr>
        <p:spPr>
          <a:xfrm>
            <a:off x="3280410" y="4152265"/>
            <a:ext cx="7738745" cy="626110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知识管理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只是管理使用概述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45223" y="1608992"/>
            <a:ext cx="7886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该模块，您主要需掌握以下操作：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、怎样在系统中创建文档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、怎样将您的文档共享给其他人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、文档权限控制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创建文档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199" y="1120148"/>
            <a:ext cx="93520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、点击顶部菜单知识，左侧菜单会展示出业务文档下的详细内容</a:t>
            </a:r>
            <a:endParaRPr lang="en-US" altLang="zh-CN" sz="1400" dirty="0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、点击“新建文档”按钮，进入选择文档目录的页面</a:t>
            </a: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2" y="2091229"/>
            <a:ext cx="9768254" cy="4274401"/>
          </a:xfrm>
          <a:prstGeom prst="rect">
            <a:avLst/>
          </a:prstGeom>
        </p:spPr>
      </p:pic>
      <p:sp>
        <p:nvSpPr>
          <p:cNvPr id="5" name="矩形标注 11"/>
          <p:cNvSpPr>
            <a:spLocks noChangeArrowheads="1"/>
          </p:cNvSpPr>
          <p:nvPr/>
        </p:nvSpPr>
        <p:spPr bwMode="auto">
          <a:xfrm>
            <a:off x="1165031" y="4968602"/>
            <a:ext cx="2520280" cy="463846"/>
          </a:xfrm>
          <a:prstGeom prst="wedgeRectCallout">
            <a:avLst>
              <a:gd name="adj1" fmla="val -40574"/>
              <a:gd name="adj2" fmla="val -196741"/>
            </a:avLst>
          </a:prstGeom>
          <a:solidFill>
            <a:schemeClr val="bg1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点击“新建文档”按钮，进入文档目录页面</a:t>
            </a:r>
          </a:p>
        </p:txBody>
      </p:sp>
    </p:spTree>
    <p:extLst>
      <p:ext uri="{BB962C8B-B14F-4D97-AF65-F5344CB8AC3E}">
        <p14:creationId xmlns:p14="http://schemas.microsoft.com/office/powerpoint/2010/main" val="3081460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创建文档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16505" y="887730"/>
            <a:ext cx="69372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在文档编辑页面，输入文档标题和内容，如果需要添加本地的文件作为附件，可以在文档附件栏中添加。点击鼠标右键，选择相应的功能按钮，完成文档的创建过程。</a:t>
            </a: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04" y="1793631"/>
            <a:ext cx="7351119" cy="46775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67623" y="1272666"/>
            <a:ext cx="283049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常用按钮说明：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提交：将这个文档发送到系统中，可根据目录属性直接发布也可以进入审批流程。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草稿：将这个文档以草稿方式保存，只要自己可以查看。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文档附件：当你需要在文档中添加多个附件时，点击这个按钮，在页面上会增加附件栏。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系统可以在线创建四种类型文档：</a:t>
            </a:r>
            <a:r>
              <a:rPr lang="en-US" altLang="zh-CN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HTML</a:t>
            </a: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类型、</a:t>
            </a:r>
            <a:r>
              <a:rPr lang="en-US" altLang="zh-CN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WORD</a:t>
            </a: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类型、</a:t>
            </a:r>
            <a:r>
              <a:rPr lang="en-US" altLang="zh-CN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EXCEL</a:t>
            </a: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类型、</a:t>
            </a:r>
            <a:r>
              <a:rPr lang="en-US" altLang="zh-CN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WPS</a:t>
            </a: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类型。可在文档类型中进行选择，默认为</a:t>
            </a:r>
            <a:r>
              <a:rPr lang="en-US" altLang="zh-CN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HTML</a:t>
            </a:r>
            <a:r>
              <a:rPr lang="zh-CN" altLang="en-US" sz="12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类型文档。</a:t>
            </a:r>
          </a:p>
        </p:txBody>
      </p:sp>
    </p:spTree>
    <p:extLst>
      <p:ext uri="{BB962C8B-B14F-4D97-AF65-F5344CB8AC3E}">
        <p14:creationId xmlns:p14="http://schemas.microsoft.com/office/powerpoint/2010/main" val="340103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667003" y="2068998"/>
            <a:ext cx="2009739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67003" y="2455030"/>
            <a:ext cx="5841279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门户模块</a:t>
            </a:r>
            <a:endParaRPr lang="zh-CN" altLang="en-US" sz="2665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55151" y="3164449"/>
            <a:ext cx="2009739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655151" y="3551328"/>
            <a:ext cx="5841279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rgbClr val="4464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2665" b="1" dirty="0" smtClean="0">
                <a:solidFill>
                  <a:srgbClr val="4464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 流程模块</a:t>
            </a:r>
            <a:endParaRPr lang="zh-CN" altLang="en-US" sz="2665" b="1" dirty="0" smtClean="0">
              <a:solidFill>
                <a:srgbClr val="4464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55151" y="4198535"/>
            <a:ext cx="2009739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655151" y="4584567"/>
            <a:ext cx="5841279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rgbClr val="4464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665" b="1" dirty="0" smtClean="0">
                <a:solidFill>
                  <a:srgbClr val="4464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 知识模块</a:t>
            </a:r>
            <a:endParaRPr lang="zh-CN" altLang="en-US" sz="2665" b="1" dirty="0" smtClean="0">
              <a:solidFill>
                <a:srgbClr val="4464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55151" y="5225828"/>
            <a:ext cx="2009739" cy="42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655151" y="5611861"/>
            <a:ext cx="5841279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 dirty="0">
                <a:solidFill>
                  <a:srgbClr val="4464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2665" b="1" dirty="0" smtClean="0">
                <a:solidFill>
                  <a:srgbClr val="4464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 </a:t>
            </a:r>
            <a:r>
              <a:rPr lang="en-US" altLang="zh-CN" sz="2665" b="1" dirty="0" smtClean="0">
                <a:solidFill>
                  <a:srgbClr val="4464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2665" b="1" dirty="0" smtClean="0">
                <a:solidFill>
                  <a:srgbClr val="4464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在钉钉使用介绍</a:t>
            </a:r>
            <a:endParaRPr lang="zh-CN" altLang="en-US" sz="2665" b="1" dirty="0" smtClean="0">
              <a:solidFill>
                <a:srgbClr val="4464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设置文档共享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38200" y="1060043"/>
            <a:ext cx="940483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在文档创建完成点击“提交”后，系统会显示文档的展示页面。您可以通过点击文档右上方的“共享”按钮或者点击      图标，进入文档共享设置页面，设置文档的共享范围；否则，默认后台设定的文档权限。对于文档的共享权限设置，可随时打开文档，重新设定。</a:t>
            </a:r>
            <a:endParaRPr lang="en-US" altLang="zh-CN" sz="1400" dirty="0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2"/>
          <a:stretch/>
        </p:blipFill>
        <p:spPr>
          <a:xfrm>
            <a:off x="996751" y="2200292"/>
            <a:ext cx="9896917" cy="402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1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文档查询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040892"/>
            <a:ext cx="10257692" cy="84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400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itchFamily="34" charset="-128"/>
                <a:sym typeface="Arial" panose="020B0604020202020204" pitchFamily="34" charset="0"/>
              </a:rPr>
              <a:t>点击左侧菜单的“查阅文档”，在搜索页面输入查询条件，点击右上方的“搜索”按钮，</a:t>
            </a:r>
            <a:endParaRPr lang="en-US" altLang="zh-CN" sz="1400" kern="0" dirty="0">
              <a:latin typeface="Arial" panose="020B0604020202020204" pitchFamily="34" charset="0"/>
              <a:ea typeface="黑体" panose="02010609060101010101" pitchFamily="49" charset="-122"/>
              <a:cs typeface="Arial Unicode MS" pitchFamily="34" charset="-128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zh-CN" altLang="en-US" sz="1400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itchFamily="34" charset="-128"/>
                <a:sym typeface="Arial" panose="020B0604020202020204" pitchFamily="34" charset="0"/>
              </a:rPr>
              <a:t>或者鼠标右键选择“搜索”按钮，进行搜索</a:t>
            </a:r>
            <a:r>
              <a:rPr lang="en-US" altLang="zh-CN" sz="1400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itchFamily="34" charset="-128"/>
                <a:sym typeface="Arial" panose="020B0604020202020204" pitchFamily="34" charset="0"/>
              </a:rPr>
              <a:t>(</a:t>
            </a:r>
            <a:r>
              <a:rPr lang="zh-CN" altLang="en-US" sz="1400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itchFamily="34" charset="-128"/>
                <a:sym typeface="Arial" panose="020B0604020202020204" pitchFamily="34" charset="0"/>
              </a:rPr>
              <a:t>不设置条件搜索到的是您有权限查看的所有文档</a:t>
            </a:r>
            <a:r>
              <a:rPr lang="en-US" altLang="zh-CN" sz="1400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itchFamily="34" charset="-128"/>
                <a:sym typeface="Arial" panose="020B0604020202020204" pitchFamily="34" charset="0"/>
              </a:rPr>
              <a:t>)</a:t>
            </a:r>
            <a:r>
              <a:rPr lang="zh-CN" altLang="en-US" sz="1400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itchFamily="34" charset="-128"/>
                <a:sym typeface="Arial" panose="020B0604020202020204" pitchFamily="34" charset="0"/>
              </a:rPr>
              <a:t>。</a:t>
            </a: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3576"/>
            <a:ext cx="10697308" cy="403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42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 userDrawn="1"/>
        </p:nvSpPr>
        <p:spPr>
          <a:xfrm>
            <a:off x="3280410" y="3386455"/>
            <a:ext cx="2558415" cy="648335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665" dirty="0" smtClean="0">
                <a:solidFill>
                  <a:srgbClr val="3350F1"/>
                </a:solidFill>
              </a:rPr>
              <a:t>PRAT 0</a:t>
            </a:r>
            <a:r>
              <a:rPr lang="en-US" altLang="zh-CN" sz="2665" dirty="0" smtClean="0">
                <a:solidFill>
                  <a:srgbClr val="3350F1"/>
                </a:solidFill>
              </a:rPr>
              <a:t>4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1379855" y="2058035"/>
          <a:ext cx="1781175" cy="2720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标题 10"/>
          <p:cNvSpPr>
            <a:spLocks noGrp="1"/>
          </p:cNvSpPr>
          <p:nvPr/>
        </p:nvSpPr>
        <p:spPr>
          <a:xfrm>
            <a:off x="3280410" y="4152265"/>
            <a:ext cx="7738745" cy="62611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OA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在钉钉的使用界面介绍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OA</a:t>
            </a:r>
            <a:r>
              <a:rPr lang="zh-CN" altLang="en-US" dirty="0" smtClean="0"/>
              <a:t>在</a:t>
            </a:r>
            <a:r>
              <a:rPr lang="zh-CN" altLang="en-US" dirty="0" smtClean="0"/>
              <a:t>钉钉使用介绍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FD1A46-417B-418F-99EC-33F60307D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08793"/>
            <a:ext cx="2546838" cy="5488875"/>
          </a:xfrm>
          <a:prstGeom prst="rect">
            <a:avLst/>
          </a:prstGeom>
        </p:spPr>
      </p:pic>
      <p:sp>
        <p:nvSpPr>
          <p:cNvPr id="4" name="矩形标注 16">
            <a:extLst>
              <a:ext uri="{FF2B5EF4-FFF2-40B4-BE49-F238E27FC236}">
                <a16:creationId xmlns:a16="http://schemas.microsoft.com/office/drawing/2014/main" id="{8EE934E8-3C94-4CDA-8CA8-98B48FCFE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7406" y="5078816"/>
            <a:ext cx="2143101" cy="463846"/>
          </a:xfrm>
          <a:prstGeom prst="wedgeRectCallout">
            <a:avLst>
              <a:gd name="adj1" fmla="val -73276"/>
              <a:gd name="adj2" fmla="val -64386"/>
            </a:avLst>
          </a:prstGeom>
          <a:solidFill>
            <a:schemeClr val="bg1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sym typeface="Arial" panose="020B0604020202020204" pitchFamily="34" charset="0"/>
              </a:rPr>
              <a:t>登录钉钉，点击下方工作，可看见</a:t>
            </a:r>
            <a:r>
              <a:rPr lang="en-US" altLang="zh-CN" sz="1200" dirty="0">
                <a:solidFill>
                  <a:srgbClr val="FF0000"/>
                </a:solidFill>
                <a:ea typeface="黑体" panose="02010609060101010101" pitchFamily="49" charset="-122"/>
                <a:sym typeface="Arial" panose="020B0604020202020204" pitchFamily="34" charset="0"/>
              </a:rPr>
              <a:t>OA</a:t>
            </a: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sym typeface="Arial" panose="020B0604020202020204" pitchFamily="34" charset="0"/>
              </a:rPr>
              <a:t>相应的应用。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9CB3E8-FD83-464B-916E-BF3CDC7EF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507" y="887730"/>
            <a:ext cx="2567355" cy="5473677"/>
          </a:xfrm>
          <a:prstGeom prst="rect">
            <a:avLst/>
          </a:prstGeom>
        </p:spPr>
      </p:pic>
      <p:sp>
        <p:nvSpPr>
          <p:cNvPr id="6" name="矩形标注 16">
            <a:extLst>
              <a:ext uri="{FF2B5EF4-FFF2-40B4-BE49-F238E27FC236}">
                <a16:creationId xmlns:a16="http://schemas.microsoft.com/office/drawing/2014/main" id="{9B5ACCE9-A501-44D8-BC8E-801260DE5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7862" y="2715415"/>
            <a:ext cx="1852613" cy="648512"/>
          </a:xfrm>
          <a:prstGeom prst="wedgeRectCallout">
            <a:avLst>
              <a:gd name="adj1" fmla="val -73899"/>
              <a:gd name="adj2" fmla="val -157340"/>
            </a:avLst>
          </a:prstGeom>
          <a:solidFill>
            <a:schemeClr val="bg1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sym typeface="Arial" panose="020B0604020202020204" pitchFamily="34" charset="0"/>
              </a:rPr>
              <a:t>当有待办的事宜时，</a:t>
            </a:r>
            <a:r>
              <a:rPr lang="en-US" altLang="zh-CN" sz="1200" dirty="0">
                <a:solidFill>
                  <a:srgbClr val="FF0000"/>
                </a:solidFill>
                <a:ea typeface="黑体" panose="02010609060101010101" pitchFamily="49" charset="-122"/>
                <a:sym typeface="Arial" panose="020B0604020202020204" pitchFamily="34" charset="0"/>
              </a:rPr>
              <a:t>OA</a:t>
            </a: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sym typeface="Arial" panose="020B0604020202020204" pitchFamily="34" charset="0"/>
              </a:rPr>
              <a:t>会把相应的消息推送到个人的工作通知中。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OA</a:t>
            </a:r>
            <a:r>
              <a:rPr lang="zh-CN" altLang="en-US" dirty="0" smtClean="0"/>
              <a:t>在钉钉使用界面介绍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18" y="1028699"/>
            <a:ext cx="2827544" cy="5660835"/>
          </a:xfrm>
          <a:prstGeom prst="rect">
            <a:avLst/>
          </a:prstGeom>
        </p:spPr>
      </p:pic>
      <p:sp>
        <p:nvSpPr>
          <p:cNvPr id="5" name="矩形标注 16">
            <a:extLst>
              <a:ext uri="{FF2B5EF4-FFF2-40B4-BE49-F238E27FC236}">
                <a16:creationId xmlns:a16="http://schemas.microsoft.com/office/drawing/2014/main" id="{8EE934E8-3C94-4CDA-8CA8-98B48FCFE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2469" y="4460218"/>
            <a:ext cx="1944216" cy="463846"/>
          </a:xfrm>
          <a:prstGeom prst="wedgeRectCallout">
            <a:avLst>
              <a:gd name="adj1" fmla="val 5864"/>
              <a:gd name="adj2" fmla="val 257853"/>
            </a:avLst>
          </a:prstGeom>
          <a:solidFill>
            <a:schemeClr val="bg1"/>
          </a:solidFill>
          <a:ln w="28575" algn="ctr">
            <a:solidFill>
              <a:schemeClr val="tx2">
                <a:lumMod val="60000"/>
                <a:lumOff val="40000"/>
              </a:schemeClr>
            </a:solidFill>
            <a:round/>
          </a:ln>
          <a:effectLst/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sym typeface="Arial" panose="020B0604020202020204" pitchFamily="34" charset="0"/>
              </a:rPr>
              <a:t>登录钉钉，点击下方工作，可看见</a:t>
            </a:r>
            <a:r>
              <a:rPr lang="en-US" altLang="zh-CN" sz="1200" dirty="0">
                <a:solidFill>
                  <a:srgbClr val="FF0000"/>
                </a:solidFill>
                <a:ea typeface="黑体" panose="02010609060101010101" pitchFamily="49" charset="-122"/>
                <a:sym typeface="Arial" panose="020B0604020202020204" pitchFamily="34" charset="0"/>
              </a:rPr>
              <a:t>OA</a:t>
            </a:r>
            <a:r>
              <a:rPr lang="zh-CN" altLang="en-US" sz="1200" dirty="0">
                <a:solidFill>
                  <a:srgbClr val="FF0000"/>
                </a:solidFill>
                <a:ea typeface="黑体" panose="02010609060101010101" pitchFamily="49" charset="-122"/>
                <a:sym typeface="Arial" panose="020B0604020202020204" pitchFamily="34" charset="0"/>
              </a:rPr>
              <a:t>相应的应用。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888" y="1028699"/>
            <a:ext cx="2875757" cy="56758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693" y="1151792"/>
            <a:ext cx="3121247" cy="5548883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6576645" y="4384004"/>
            <a:ext cx="1872208" cy="1080120"/>
          </a:xfrm>
          <a:prstGeom prst="wedgeEllipseCallout">
            <a:avLst>
              <a:gd name="adj1" fmla="val -90324"/>
              <a:gd name="adj2" fmla="val -8229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这里的待办，新建那些和</a:t>
            </a:r>
            <a:r>
              <a:rPr lang="en-US" altLang="zh-CN" dirty="0" smtClean="0">
                <a:solidFill>
                  <a:srgbClr val="FF0000"/>
                </a:solidFill>
              </a:rPr>
              <a:t>OA</a:t>
            </a:r>
            <a:r>
              <a:rPr lang="zh-CN" altLang="en-US" dirty="0" smtClean="0">
                <a:solidFill>
                  <a:srgbClr val="FF0000"/>
                </a:solidFill>
              </a:rPr>
              <a:t>一样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9678888" y="3341689"/>
            <a:ext cx="2066528" cy="864096"/>
          </a:xfrm>
          <a:prstGeom prst="wedgeEllipseCallout">
            <a:avLst>
              <a:gd name="adj1" fmla="val -57101"/>
              <a:gd name="adj2" fmla="val -10823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点新建流程就出现分类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69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有任何</a:t>
            </a:r>
            <a:r>
              <a:rPr lang="en-US" altLang="zh-CN" dirty="0" smtClean="0"/>
              <a:t>OA</a:t>
            </a:r>
            <a:r>
              <a:rPr lang="zh-CN" altLang="en-US" dirty="0" smtClean="0"/>
              <a:t>的问题联系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640016" y="2628901"/>
            <a:ext cx="4914899" cy="1015663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IT</a:t>
            </a:r>
            <a:r>
              <a:rPr lang="zh-CN" altLang="en-US" sz="6000" b="1" dirty="0" smtClean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部：胥文军</a:t>
            </a:r>
            <a:endParaRPr lang="zh-CN" altLang="en-US" sz="60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0101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 userDrawn="1"/>
        </p:nvSpPr>
        <p:spPr>
          <a:xfrm>
            <a:off x="3280410" y="3386455"/>
            <a:ext cx="2558415" cy="648335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665" dirty="0" smtClean="0">
                <a:solidFill>
                  <a:srgbClr val="3350F1"/>
                </a:solidFill>
              </a:rPr>
              <a:t>PRAT 01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1379855" y="2058035"/>
          <a:ext cx="1781175" cy="2720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标题 10"/>
          <p:cNvSpPr>
            <a:spLocks noGrp="1"/>
          </p:cNvSpPr>
          <p:nvPr/>
        </p:nvSpPr>
        <p:spPr>
          <a:xfrm>
            <a:off x="3280410" y="4152265"/>
            <a:ext cx="7738745" cy="626110"/>
          </a:xfrm>
        </p:spPr>
        <p:txBody>
          <a:bodyPr/>
          <a:lstStyle/>
          <a:p>
            <a:pPr defTabSz="685165"/>
            <a:r>
              <a:rPr kumimoji="1" lang="zh-CN" altLang="en-US" sz="3200" dirty="0" smtClean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门户模块</a:t>
            </a:r>
            <a:endParaRPr kumimoji="1" lang="zh-CN" altLang="en-US" sz="3200" dirty="0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门户模块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38201" y="1169893"/>
            <a:ext cx="1063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所谓门户，是信息集中显示的一个区域，它能主动的、第一时间的把你需要知道的、想要知道的，当然是有权限看到的信息推送到前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面</a:t>
            </a:r>
            <a:r>
              <a:rPr lang="zh-CN" altLang="zh-CN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来。</a:t>
            </a: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7169" y="3373660"/>
            <a:ext cx="1107537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zh-CN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anose="020B0604020202020204" pitchFamily="34" charset="-128"/>
                <a:sym typeface="Arial" panose="020B0604020202020204" pitchFamily="34" charset="0"/>
              </a:rPr>
              <a:t>1.</a:t>
            </a:r>
            <a:r>
              <a:rPr lang="zh-CN" altLang="en-US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anose="020B0604020202020204" pitchFamily="34" charset="-128"/>
                <a:sym typeface="Arial" panose="020B0604020202020204" pitchFamily="34" charset="0"/>
              </a:rPr>
              <a:t>系统功能区：这个区域的功能菜单主要是系统的各常用功能</a:t>
            </a:r>
            <a:endParaRPr lang="en-US" altLang="zh-CN" kern="0" dirty="0">
              <a:latin typeface="Arial" panose="020B0604020202020204" pitchFamily="34" charset="0"/>
              <a:ea typeface="黑体" panose="02010609060101010101" pitchFamily="49" charset="-122"/>
              <a:cs typeface="Arial Unicode MS" panose="020B0604020202020204" pitchFamily="34" charset="-128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zh-CN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anose="020B0604020202020204" pitchFamily="34" charset="-128"/>
                <a:sym typeface="Arial" panose="020B0604020202020204" pitchFamily="34" charset="0"/>
              </a:rPr>
              <a:t>2.</a:t>
            </a:r>
            <a:r>
              <a:rPr lang="zh-CN" altLang="en-US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anose="020B0604020202020204" pitchFamily="34" charset="-128"/>
                <a:sym typeface="Arial" panose="020B0604020202020204" pitchFamily="34" charset="0"/>
              </a:rPr>
              <a:t>快捷搜索区：这个区域可以输入条件快捷搜索人员、文档、流程、协作、邮件等</a:t>
            </a:r>
            <a:endParaRPr lang="en-US" altLang="zh-CN" kern="0" dirty="0">
              <a:latin typeface="Arial" panose="020B0604020202020204" pitchFamily="34" charset="0"/>
              <a:ea typeface="黑体" panose="02010609060101010101" pitchFamily="49" charset="-122"/>
              <a:cs typeface="Arial Unicode MS" panose="020B0604020202020204" pitchFamily="34" charset="-128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zh-CN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anose="020B0604020202020204" pitchFamily="34" charset="-128"/>
                <a:sym typeface="Arial" panose="020B0604020202020204" pitchFamily="34" charset="0"/>
              </a:rPr>
              <a:t>3.</a:t>
            </a:r>
            <a:r>
              <a:rPr lang="zh-CN" altLang="en-US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anose="020B0604020202020204" pitchFamily="34" charset="-128"/>
                <a:sym typeface="Arial" panose="020B0604020202020204" pitchFamily="34" charset="0"/>
              </a:rPr>
              <a:t>功能及个性化区：这个区域可以退出系统、安装插件、查看组织架构、收藏夹、设置皮肤、修改密码等</a:t>
            </a:r>
            <a:endParaRPr lang="en-US" altLang="zh-CN" kern="0" dirty="0">
              <a:latin typeface="Arial" panose="020B0604020202020204" pitchFamily="34" charset="0"/>
              <a:ea typeface="黑体" panose="02010609060101010101" pitchFamily="49" charset="-122"/>
              <a:cs typeface="Arial Unicode MS" panose="020B0604020202020204" pitchFamily="34" charset="-128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zh-CN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anose="020B0604020202020204" pitchFamily="34" charset="-128"/>
                <a:sym typeface="Arial" panose="020B0604020202020204" pitchFamily="34" charset="0"/>
              </a:rPr>
              <a:t>4.</a:t>
            </a:r>
            <a:r>
              <a:rPr lang="zh-CN" altLang="en-US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anose="020B0604020202020204" pitchFamily="34" charset="-128"/>
                <a:sym typeface="Arial" panose="020B0604020202020204" pitchFamily="34" charset="0"/>
              </a:rPr>
              <a:t>个人办公区：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这个区域的功能菜单是用户使用系统的主要区域，你需要处理和查询的信息都在这里操作</a:t>
            </a:r>
            <a:endParaRPr lang="en-US" altLang="zh-CN" kern="0" dirty="0">
              <a:latin typeface="Arial" panose="020B0604020202020204" pitchFamily="34" charset="0"/>
              <a:ea typeface="黑体" panose="02010609060101010101" pitchFamily="49" charset="-122"/>
              <a:cs typeface="Arial Unicode MS" panose="020B0604020202020204" pitchFamily="34" charset="-128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altLang="zh-CN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anose="020B0604020202020204" pitchFamily="34" charset="-128"/>
                <a:sym typeface="Arial" panose="020B0604020202020204" pitchFamily="34" charset="0"/>
              </a:rPr>
              <a:t>5.</a:t>
            </a:r>
            <a:r>
              <a:rPr lang="zh-CN" altLang="en-US" kern="0" dirty="0">
                <a:latin typeface="Arial" panose="020B0604020202020204" pitchFamily="34" charset="0"/>
                <a:ea typeface="黑体" panose="02010609060101010101" pitchFamily="49" charset="-122"/>
                <a:cs typeface="Arial Unicode MS" panose="020B0604020202020204" pitchFamily="34" charset="-128"/>
                <a:sym typeface="Arial" panose="020B0604020202020204" pitchFamily="34" charset="0"/>
              </a:rPr>
              <a:t>信息展示区：</a:t>
            </a:r>
            <a:r>
              <a:rPr lang="zh-CN" altLang="en-US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根据你所点击连接显示相应的信息，需要填写数据也在这个区域</a:t>
            </a:r>
            <a:r>
              <a:rPr lang="zh-CN" altLang="en-US" dirty="0" smtClean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操作</a:t>
            </a:r>
            <a:endParaRPr lang="zh-CN" altLang="en-US" dirty="0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899999"/>
            <a:ext cx="11254638" cy="518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4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 userDrawn="1"/>
        </p:nvSpPr>
        <p:spPr>
          <a:xfrm>
            <a:off x="3280410" y="3386455"/>
            <a:ext cx="2558415" cy="648335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665" dirty="0" smtClean="0">
                <a:solidFill>
                  <a:srgbClr val="3350F1"/>
                </a:solidFill>
              </a:rPr>
              <a:t>PRAT 0</a:t>
            </a:r>
            <a:r>
              <a:rPr lang="en-US" altLang="zh-CN" sz="2665" dirty="0" smtClean="0">
                <a:solidFill>
                  <a:srgbClr val="3350F1"/>
                </a:solidFill>
              </a:rPr>
              <a:t>2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1379855" y="2058035"/>
          <a:ext cx="1781175" cy="2720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6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335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>
                        <a:solidFill>
                          <a:srgbClr val="3350F1"/>
                        </a:solidFill>
                      </a:endParaRPr>
                    </a:p>
                  </a:txBody>
                  <a:tcPr>
                    <a:solidFill>
                      <a:srgbClr val="3350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标题 10"/>
          <p:cNvSpPr>
            <a:spLocks noGrp="1"/>
          </p:cNvSpPr>
          <p:nvPr/>
        </p:nvSpPr>
        <p:spPr>
          <a:xfrm>
            <a:off x="3280410" y="4152265"/>
            <a:ext cx="7738745" cy="626110"/>
          </a:xfrm>
        </p:spPr>
        <p:txBody>
          <a:bodyPr/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流程模块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工作流程使用概述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95655" y="1726127"/>
            <a:ext cx="11183814" cy="1963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90000"/>
              </a:lnSpc>
            </a:pP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在使用工作流程时您主要需要掌握以下操作：</a:t>
            </a:r>
          </a:p>
          <a:p>
            <a:pPr>
              <a:lnSpc>
                <a:spcPct val="190000"/>
              </a:lnSpc>
            </a:pP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、怎样创建一个工作流程</a:t>
            </a:r>
          </a:p>
          <a:p>
            <a:pPr>
              <a:lnSpc>
                <a:spcPct val="190000"/>
              </a:lnSpc>
            </a:pP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2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、怎样跟踪您创建的流程</a:t>
            </a:r>
          </a:p>
          <a:p>
            <a:pPr>
              <a:lnSpc>
                <a:spcPct val="190000"/>
              </a:lnSpc>
            </a:pPr>
            <a:r>
              <a:rPr lang="en-US" altLang="zh-CN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3</a:t>
            </a:r>
            <a:r>
              <a:rPr lang="zh-CN" altLang="en-US" sz="16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、怎样处理您的工作流程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新建流程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30751" y="965951"/>
            <a:ext cx="7758861" cy="697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>
              <a:lnSpc>
                <a:spcPct val="150000"/>
              </a:lnSpc>
              <a:buSzPct val="50000"/>
              <a:defRPr/>
            </a:pPr>
            <a:r>
              <a:rPr kumimoji="1" lang="zh-CN" altLang="en-US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点击“系统功能菜单区”，进入我的流程功能菜单，然后点击左侧菜单的“新建流程”，进入新建流程页面。</a:t>
            </a:r>
          </a:p>
        </p:txBody>
      </p:sp>
      <p:pic>
        <p:nvPicPr>
          <p:cNvPr id="5" name="图片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230180" y="1807616"/>
            <a:ext cx="9399719" cy="441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9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新建流程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047227"/>
            <a:ext cx="80468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  提交：点击“提交”按钮，将您的流程发送到下一个处理人</a:t>
            </a:r>
            <a:r>
              <a:rPr lang="en-US" altLang="zh-CN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.</a:t>
            </a:r>
            <a:endParaRPr lang="zh-CN" altLang="en-US" sz="1400" dirty="0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  保存：点击“保存”按钮，流程保存在您自己的“待办流程”中，您可以以后再进行编辑和发送。</a:t>
            </a:r>
            <a:endParaRPr lang="en-US" altLang="zh-CN" sz="1400" dirty="0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rPr>
              <a:t>  收藏：点击“收藏”按钮，可以将该条流程放入您的“收藏夹”中。</a:t>
            </a:r>
            <a:endParaRPr lang="zh-CN" altLang="en-US" sz="1400" kern="0" dirty="0">
              <a:latin typeface="Arial" panose="020B0604020202020204" pitchFamily="34" charset="0"/>
              <a:ea typeface="黑体" panose="02010609060101010101" pitchFamily="49" charset="-122"/>
              <a:cs typeface="Arial Unicode MS" pitchFamily="34" charset="-128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75462" y="2203792"/>
            <a:ext cx="10463330" cy="41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15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1048</Words>
  <Application>Microsoft Office PowerPoint</Application>
  <PresentationFormat>宽屏</PresentationFormat>
  <Paragraphs>82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Arial Unicode MS</vt:lpstr>
      <vt:lpstr>等线</vt:lpstr>
      <vt:lpstr>黑体</vt:lpstr>
      <vt:lpstr>微软雅黑</vt:lpstr>
      <vt:lpstr>Arial</vt:lpstr>
      <vt:lpstr>Wingdings</vt:lpstr>
      <vt:lpstr>Office 主题​​</vt:lpstr>
      <vt:lpstr>OA使用培训手册</vt:lpstr>
      <vt:lpstr>PowerPoint 演示文稿</vt:lpstr>
      <vt:lpstr>PowerPoint 演示文稿</vt:lpstr>
      <vt:lpstr>门户模块</vt:lpstr>
      <vt:lpstr>PowerPoint 演示文稿</vt:lpstr>
      <vt:lpstr>PowerPoint 演示文稿</vt:lpstr>
      <vt:lpstr>工作流程使用概述</vt:lpstr>
      <vt:lpstr>新建流程</vt:lpstr>
      <vt:lpstr>新建流程</vt:lpstr>
      <vt:lpstr>流程处理</vt:lpstr>
      <vt:lpstr>查看流程</vt:lpstr>
      <vt:lpstr>查看流程状态</vt:lpstr>
      <vt:lpstr>查看流程相关资源</vt:lpstr>
      <vt:lpstr>我的请求</vt:lpstr>
      <vt:lpstr>查询流程</vt:lpstr>
      <vt:lpstr>PowerPoint 演示文稿</vt:lpstr>
      <vt:lpstr>只是管理使用概述</vt:lpstr>
      <vt:lpstr>创建文档</vt:lpstr>
      <vt:lpstr>创建文档</vt:lpstr>
      <vt:lpstr>设置文档共享</vt:lpstr>
      <vt:lpstr>文档查询</vt:lpstr>
      <vt:lpstr>PowerPoint 演示文稿</vt:lpstr>
      <vt:lpstr>OA在钉钉使用介绍</vt:lpstr>
      <vt:lpstr>OA在钉钉使用界面介绍</vt:lpstr>
      <vt:lpstr>有任何OA的问题联系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xu wenjun</cp:lastModifiedBy>
  <cp:revision>138</cp:revision>
  <dcterms:created xsi:type="dcterms:W3CDTF">2018-10-16T03:29:00Z</dcterms:created>
  <dcterms:modified xsi:type="dcterms:W3CDTF">2019-10-15T09:37:41Z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